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27"/>
  </p:notesMasterIdLst>
  <p:handoutMasterIdLst>
    <p:handoutMasterId r:id="rId28"/>
  </p:handoutMasterIdLst>
  <p:sldIdLst>
    <p:sldId id="268" r:id="rId5"/>
    <p:sldId id="270" r:id="rId6"/>
    <p:sldId id="259" r:id="rId7"/>
    <p:sldId id="264" r:id="rId8"/>
    <p:sldId id="272" r:id="rId9"/>
    <p:sldId id="273" r:id="rId10"/>
    <p:sldId id="284" r:id="rId11"/>
    <p:sldId id="286" r:id="rId12"/>
    <p:sldId id="288" r:id="rId13"/>
    <p:sldId id="289" r:id="rId14"/>
    <p:sldId id="275" r:id="rId15"/>
    <p:sldId id="277" r:id="rId16"/>
    <p:sldId id="290" r:id="rId17"/>
    <p:sldId id="291" r:id="rId18"/>
    <p:sldId id="295" r:id="rId19"/>
    <p:sldId id="293" r:id="rId20"/>
    <p:sldId id="294" r:id="rId21"/>
    <p:sldId id="274" r:id="rId22"/>
    <p:sldId id="282" r:id="rId23"/>
    <p:sldId id="271" r:id="rId24"/>
    <p:sldId id="285" r:id="rId25"/>
    <p:sldId id="287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91" autoAdjust="0"/>
    <p:restoredTop sz="92705" autoAdjust="0"/>
  </p:normalViewPr>
  <p:slideViewPr>
    <p:cSldViewPr snapToGrid="0" snapToObjects="1">
      <p:cViewPr>
        <p:scale>
          <a:sx n="150" d="100"/>
          <a:sy n="150" d="100"/>
        </p:scale>
        <p:origin x="-80" y="-80"/>
      </p:cViewPr>
      <p:guideLst>
        <p:guide orient="horz" pos="162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Sheet1!$D$5:$D$19</c:f>
              <c:numCache>
                <c:formatCode>General</c:formatCode>
                <c:ptCount val="15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46.0</c:v>
                </c:pt>
                <c:pt idx="11">
                  <c:v>23.0</c:v>
                </c:pt>
                <c:pt idx="12">
                  <c:v>23.0</c:v>
                </c:pt>
                <c:pt idx="13">
                  <c:v>23.0</c:v>
                </c:pt>
                <c:pt idx="14">
                  <c:v>23.0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Sheet1!$E$5:$E$19</c:f>
              <c:numCache>
                <c:formatCode>General</c:formatCode>
                <c:ptCount val="15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50.0</c:v>
                </c:pt>
                <c:pt idx="9">
                  <c:v>25.0</c:v>
                </c:pt>
                <c:pt idx="10">
                  <c:v>25.0</c:v>
                </c:pt>
                <c:pt idx="11">
                  <c:v>25.0</c:v>
                </c:pt>
                <c:pt idx="12">
                  <c:v>25.0</c:v>
                </c:pt>
                <c:pt idx="13">
                  <c:v>25.0</c:v>
                </c:pt>
                <c:pt idx="14">
                  <c:v>25.0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Sheet1!$F$5:$F$19</c:f>
              <c:numCache>
                <c:formatCode>General</c:formatCode>
                <c:ptCount val="15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52.0</c:v>
                </c:pt>
                <c:pt idx="10">
                  <c:v>26.0</c:v>
                </c:pt>
                <c:pt idx="11">
                  <c:v>26.0</c:v>
                </c:pt>
                <c:pt idx="12">
                  <c:v>26.0</c:v>
                </c:pt>
                <c:pt idx="13">
                  <c:v>26.0</c:v>
                </c:pt>
                <c:pt idx="14">
                  <c:v>26.0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812232"/>
        <c:axId val="-2108391944"/>
      </c:lineChart>
      <c:catAx>
        <c:axId val="-2107812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08391944"/>
        <c:crosses val="autoZero"/>
        <c:auto val="1"/>
        <c:lblAlgn val="ctr"/>
        <c:lblOffset val="100"/>
        <c:noMultiLvlLbl val="0"/>
      </c:catAx>
      <c:valAx>
        <c:axId val="-21083919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Disk</a:t>
                </a:r>
                <a:r>
                  <a:rPr lang="en-US" baseline="0"/>
                  <a:t> Usage in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7812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Sheet1!$D$23:$D$44</c:f>
              <c:numCache>
                <c:formatCode>General</c:formatCode>
                <c:ptCount val="22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30.0</c:v>
                </c:pt>
                <c:pt idx="11">
                  <c:v>45.0</c:v>
                </c:pt>
                <c:pt idx="12">
                  <c:v>40.0</c:v>
                </c:pt>
                <c:pt idx="13">
                  <c:v>55.0</c:v>
                </c:pt>
                <c:pt idx="14">
                  <c:v>50.0</c:v>
                </c:pt>
                <c:pt idx="15">
                  <c:v>65.0</c:v>
                </c:pt>
                <c:pt idx="16">
                  <c:v>60.0</c:v>
                </c:pt>
                <c:pt idx="17">
                  <c:v>75.0</c:v>
                </c:pt>
                <c:pt idx="18">
                  <c:v>70.0</c:v>
                </c:pt>
                <c:pt idx="19">
                  <c:v>85.0</c:v>
                </c:pt>
                <c:pt idx="20">
                  <c:v>80.0</c:v>
                </c:pt>
                <c:pt idx="21">
                  <c:v>95.0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Sheet1!$E$23:$E$44</c:f>
              <c:numCache>
                <c:formatCode>General</c:formatCode>
                <c:ptCount val="22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27.0</c:v>
                </c:pt>
                <c:pt idx="9">
                  <c:v>47.0</c:v>
                </c:pt>
                <c:pt idx="10">
                  <c:v>37.0</c:v>
                </c:pt>
                <c:pt idx="11">
                  <c:v>57.0</c:v>
                </c:pt>
                <c:pt idx="12">
                  <c:v>47.0</c:v>
                </c:pt>
                <c:pt idx="13">
                  <c:v>67.0</c:v>
                </c:pt>
                <c:pt idx="14">
                  <c:v>57.0</c:v>
                </c:pt>
                <c:pt idx="15">
                  <c:v>77.0</c:v>
                </c:pt>
                <c:pt idx="16">
                  <c:v>67.0</c:v>
                </c:pt>
                <c:pt idx="17">
                  <c:v>87.0</c:v>
                </c:pt>
                <c:pt idx="18">
                  <c:v>77.0</c:v>
                </c:pt>
                <c:pt idx="19">
                  <c:v>97.0</c:v>
                </c:pt>
                <c:pt idx="20">
                  <c:v>94.0</c:v>
                </c:pt>
                <c:pt idx="21">
                  <c:v>98.0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Sheet1!$F$23:$F$44</c:f>
              <c:numCache>
                <c:formatCode>General</c:formatCode>
                <c:ptCount val="22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48.0</c:v>
                </c:pt>
                <c:pt idx="10">
                  <c:v>38.0</c:v>
                </c:pt>
                <c:pt idx="11">
                  <c:v>60.0</c:v>
                </c:pt>
                <c:pt idx="12">
                  <c:v>48.0</c:v>
                </c:pt>
                <c:pt idx="13">
                  <c:v>70.0</c:v>
                </c:pt>
                <c:pt idx="14">
                  <c:v>59.0</c:v>
                </c:pt>
                <c:pt idx="15">
                  <c:v>79.0</c:v>
                </c:pt>
                <c:pt idx="16">
                  <c:v>65.0</c:v>
                </c:pt>
                <c:pt idx="17">
                  <c:v>82.0</c:v>
                </c:pt>
                <c:pt idx="18">
                  <c:v>70.0</c:v>
                </c:pt>
                <c:pt idx="19">
                  <c:v>95.0</c:v>
                </c:pt>
                <c:pt idx="20">
                  <c:v>90.0</c:v>
                </c:pt>
                <c:pt idx="21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6657112"/>
        <c:axId val="-2106651688"/>
      </c:lineChart>
      <c:catAx>
        <c:axId val="-2106657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06651688"/>
        <c:crosses val="autoZero"/>
        <c:auto val="1"/>
        <c:lblAlgn val="ctr"/>
        <c:lblOffset val="100"/>
        <c:noMultiLvlLbl val="0"/>
      </c:catAx>
      <c:valAx>
        <c:axId val="-21066516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Disj Usage in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66571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767186807128561"/>
          <c:y val="0.136111653926471"/>
          <c:w val="0.844840436031847"/>
          <c:h val="0.794597773818419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Sheet1!$D$23:$D$37</c:f>
              <c:numCache>
                <c:formatCode>General</c:formatCode>
                <c:ptCount val="15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30.0</c:v>
                </c:pt>
                <c:pt idx="11">
                  <c:v>45.0</c:v>
                </c:pt>
                <c:pt idx="12">
                  <c:v>40.0</c:v>
                </c:pt>
                <c:pt idx="13">
                  <c:v>55.0</c:v>
                </c:pt>
                <c:pt idx="14">
                  <c:v>50.0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Sheet1!$E$23:$E$37</c:f>
              <c:numCache>
                <c:formatCode>General</c:formatCode>
                <c:ptCount val="15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27.0</c:v>
                </c:pt>
                <c:pt idx="9">
                  <c:v>47.0</c:v>
                </c:pt>
                <c:pt idx="10">
                  <c:v>37.0</c:v>
                </c:pt>
                <c:pt idx="11">
                  <c:v>57.0</c:v>
                </c:pt>
                <c:pt idx="12">
                  <c:v>47.0</c:v>
                </c:pt>
                <c:pt idx="13">
                  <c:v>67.0</c:v>
                </c:pt>
                <c:pt idx="14">
                  <c:v>57.0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Sheet1!$F$23:$F$37</c:f>
              <c:numCache>
                <c:formatCode>General</c:formatCode>
                <c:ptCount val="15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48.0</c:v>
                </c:pt>
                <c:pt idx="10">
                  <c:v>38.0</c:v>
                </c:pt>
                <c:pt idx="11">
                  <c:v>60.0</c:v>
                </c:pt>
                <c:pt idx="12">
                  <c:v>48.0</c:v>
                </c:pt>
                <c:pt idx="13">
                  <c:v>70.0</c:v>
                </c:pt>
                <c:pt idx="14">
                  <c:v>59.0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6610488"/>
        <c:axId val="-2107289496"/>
      </c:lineChart>
      <c:catAx>
        <c:axId val="-2106610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07289496"/>
        <c:crosses val="autoZero"/>
        <c:auto val="1"/>
        <c:lblAlgn val="ctr"/>
        <c:lblOffset val="100"/>
        <c:noMultiLvlLbl val="0"/>
      </c:catAx>
      <c:valAx>
        <c:axId val="-2107289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Disk</a:t>
                </a:r>
                <a:r>
                  <a:rPr lang="en-US" baseline="0"/>
                  <a:t> Usage in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06610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F86B4-B1D1-1641-9A9F-74227DDB73C9}" type="datetimeFigureOut">
              <a:rPr lang="en-US" smtClean="0"/>
              <a:t>1/4/16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812B2-A018-E349-A7E4-6B7764AB2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46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56311-BE35-DF47-A3D3-146ACB62EE14}" type="datetimeFigureOut">
              <a:rPr lang="en-US" smtClean="0"/>
              <a:t>1/4/16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A5CA1-953D-C849-BCD8-64DC6E9D08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1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just launched Managed Cassandra</a:t>
            </a:r>
          </a:p>
          <a:p>
            <a:r>
              <a:rPr lang="en-US" dirty="0" smtClean="0"/>
              <a:t>About</a:t>
            </a:r>
            <a:r>
              <a:rPr lang="en-US" baseline="0" dirty="0" smtClean="0"/>
              <a:t> Managed Cassandra:</a:t>
            </a:r>
          </a:p>
          <a:p>
            <a:r>
              <a:rPr lang="en-US" baseline="0" dirty="0" smtClean="0"/>
              <a:t>	It’s for all you people who do not want to manage Cassandra themselves</a:t>
            </a:r>
          </a:p>
          <a:p>
            <a:r>
              <a:rPr lang="en-US" baseline="0" dirty="0" smtClean="0"/>
              <a:t>The reason is that we have managed Cassandra at the Rack is because we have a lot of operational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with Cassandra, we are one of those teams. We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describe one of the situations that taught us a lot about operating Cassandra.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9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practices guides of Cassandra</a:t>
            </a:r>
            <a:r>
              <a:rPr lang="en-US" baseline="0" dirty="0" smtClean="0"/>
              <a:t> advise that disks only need to be 40% full. </a:t>
            </a:r>
          </a:p>
          <a:p>
            <a:r>
              <a:rPr lang="en-US" baseline="0" dirty="0" smtClean="0"/>
              <a:t>And that is what we have currently.. The reason for that is to be shown in the next slides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picture to show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5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6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5" y="4390495"/>
            <a:ext cx="9138410" cy="753005"/>
          </a:xfrm>
          <a:solidFill>
            <a:schemeClr val="accent1">
              <a:alpha val="9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cs_logo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6" y="205979"/>
            <a:ext cx="920884" cy="500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" y="-28221"/>
            <a:ext cx="9144000" cy="4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it_PP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202899" cy="52211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4393" y="2604068"/>
            <a:ext cx="7075214" cy="1168282"/>
          </a:xfrm>
        </p:spPr>
        <p:txBody>
          <a:bodyPr anchor="ctr" anchorCtr="0">
            <a:noAutofit/>
          </a:bodyPr>
          <a:lstStyle>
            <a:lvl1pPr algn="ctr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8" name="Picture 7" descr="Summit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37" y="354641"/>
            <a:ext cx="1988726" cy="19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3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7x10-dynamic_lines-3blur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fanatiguy-bigger1.png"/>
          <p:cNvPicPr>
            <a:picLocks noChangeAspect="1"/>
          </p:cNvPicPr>
          <p:nvPr userDrawn="1"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72" y="343"/>
            <a:ext cx="8814229" cy="5143157"/>
          </a:xfrm>
          <a:prstGeom prst="rect">
            <a:avLst/>
          </a:prstGeom>
        </p:spPr>
      </p:pic>
      <p:pic>
        <p:nvPicPr>
          <p:cNvPr id="7" name="Picture 6" descr="7x10-dynamic_lines-3blur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fanatiguy-bigger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72" y="343"/>
            <a:ext cx="8814229" cy="51431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2297430"/>
            <a:ext cx="8001000" cy="253916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472" y="4668040"/>
            <a:ext cx="4626864" cy="230832"/>
          </a:xfrm>
        </p:spPr>
        <p:txBody>
          <a:bodyPr>
            <a:spAutoFit/>
          </a:bodyPr>
          <a:lstStyle>
            <a:lvl1pPr>
              <a:defRPr sz="900" b="0" i="0" kern="600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3920" y="4738878"/>
            <a:ext cx="182880" cy="89154"/>
          </a:xfrm>
          <a:noFill/>
        </p:spPr>
        <p:txBody>
          <a:bodyPr/>
          <a:lstStyle>
            <a:lvl1pPr>
              <a:lnSpc>
                <a:spcPct val="90000"/>
              </a:lnSpc>
              <a:defRPr sz="900" b="0" i="0">
                <a:latin typeface="+mn-lt"/>
              </a:defRPr>
            </a:lvl1pPr>
          </a:lstStyle>
          <a:p>
            <a:fld id="{F7B308D7-9E65-0248-B131-BDA2090177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548641"/>
            <a:ext cx="8001000" cy="692497"/>
          </a:xfrm>
        </p:spPr>
        <p:txBody>
          <a:bodyPr>
            <a:spAutoFit/>
          </a:bodyPr>
          <a:lstStyle>
            <a:lvl1pPr>
              <a:lnSpc>
                <a:spcPct val="88000"/>
              </a:lnSpc>
              <a:spcAft>
                <a:spcPts val="600"/>
              </a:spcAft>
              <a:defRPr sz="5000" spc="-1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3525012"/>
            <a:ext cx="2133600" cy="1692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1200">
                <a:solidFill>
                  <a:schemeClr val="bg1"/>
                </a:solidFill>
                <a:latin typeface="+mn-lt"/>
                <a:cs typeface="Helvetica"/>
              </a:defRPr>
            </a:lvl1pPr>
          </a:lstStyle>
          <a:p>
            <a:fld id="{FFFBEDE2-7F10-0A49-9800-B0198DB4B46B}" type="datetime4">
              <a:rPr lang="en-US" smtClean="0"/>
              <a:pPr/>
              <a:t>January 4, 2016</a:t>
            </a:fld>
            <a:endParaRPr lang="en-US"/>
          </a:p>
        </p:txBody>
      </p:sp>
      <p:pic>
        <p:nvPicPr>
          <p:cNvPr id="14" name="Picture 13" descr="Rackspace_Cloud_Company_Logo_rev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2873" y="4233215"/>
            <a:ext cx="3182119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6" t="9142" r="33283"/>
          <a:stretch/>
        </p:blipFill>
        <p:spPr bwMode="auto">
          <a:xfrm>
            <a:off x="-1" y="1"/>
            <a:ext cx="9144001" cy="516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20053" y="4228569"/>
            <a:ext cx="2386791" cy="69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51891" y="1583365"/>
            <a:ext cx="8229600" cy="596646"/>
          </a:xfrm>
        </p:spPr>
        <p:txBody>
          <a:bodyPr>
            <a:noAutofit/>
          </a:bodyPr>
          <a:lstStyle>
            <a:lvl1pPr marL="0" algn="l" defTabSz="342900" rtl="0" eaLnBrk="1" latinLnBrk="0" hangingPunct="1">
              <a:lnSpc>
                <a:spcPct val="88000"/>
              </a:lnSpc>
              <a:spcBef>
                <a:spcPct val="0"/>
              </a:spcBef>
              <a:spcAft>
                <a:spcPts val="450"/>
              </a:spcAft>
              <a:buNone/>
              <a:defRPr lang="en-US" sz="3600" b="1" i="0" kern="800" spc="-75" baseline="0" dirty="0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64077" y="2301214"/>
            <a:ext cx="8001000" cy="290849"/>
          </a:xfrm>
        </p:spPr>
        <p:txBody>
          <a:bodyPr/>
          <a:lstStyle>
            <a:lvl1pPr marL="0" indent="0">
              <a:buNone/>
              <a:defRPr lang="en-US" sz="21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33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075214" cy="8572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67263"/>
            <a:ext cx="289560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2015.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s_logo_color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6" y="205979"/>
            <a:ext cx="920884" cy="5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9" r:id="rId3"/>
    <p:sldLayoutId id="2147493461" r:id="rId4"/>
    <p:sldLayoutId id="2147493462" r:id="rId5"/>
    <p:sldLayoutId id="2147493463" r:id="rId6"/>
    <p:sldLayoutId id="2147493464" r:id="rId7"/>
    <p:sldLayoutId id="214749346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6032" indent="-256032" algn="l" defTabSz="457200" rtl="0" eaLnBrk="1" latinLnBrk="0" hangingPunct="1">
        <a:spcBef>
          <a:spcPct val="20000"/>
        </a:spcBef>
        <a:buSzPct val="75000"/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/>
              <a:t>Cassandra @ Rackspace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6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Usage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size</a:t>
            </a:r>
          </a:p>
          <a:p>
            <a:r>
              <a:rPr lang="en-US" dirty="0" smtClean="0"/>
              <a:t>TTL</a:t>
            </a:r>
          </a:p>
          <a:p>
            <a:r>
              <a:rPr lang="en-US" dirty="0" smtClean="0"/>
              <a:t>GC_GRACE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2015. All Rights Reserved.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75623" y="3141133"/>
            <a:ext cx="7636932" cy="16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79023" y="2812258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07173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4890" y="3378200"/>
            <a:ext cx="159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1.cpu.load_avg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514490" y="33782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45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51090" y="337820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4489" y="2812258"/>
            <a:ext cx="592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ts0</a:t>
            </a:r>
            <a:endParaRPr lang="en-US" sz="1600" dirty="0">
              <a:solidFill>
                <a:srgbClr val="7F7F7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51090" y="2812258"/>
            <a:ext cx="59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ts1</a:t>
            </a:r>
            <a:endParaRPr lang="en-US" sz="1600" dirty="0">
              <a:solidFill>
                <a:srgbClr val="7F7F7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1088" y="2830511"/>
            <a:ext cx="95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ts10565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7255822" y="3268133"/>
            <a:ext cx="5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784539" y="2829186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928424" y="2947613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928424" y="3497765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190939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4385636" y="2947613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4385636" y="3497765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4648151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783679" y="2946282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4783679" y="3496434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046194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173036" y="29462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173036" y="34964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5435551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621769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621769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884284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6028170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6028170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6290685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09108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6409108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6671623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6798573" y="29462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6798573" y="34964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7061088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ight Brace 84"/>
          <p:cNvSpPr/>
          <p:nvPr/>
        </p:nvSpPr>
        <p:spPr>
          <a:xfrm rot="5400000">
            <a:off x="3496655" y="3606784"/>
            <a:ext cx="304800" cy="1083766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1" name="Right Brace 120"/>
          <p:cNvSpPr/>
          <p:nvPr/>
        </p:nvSpPr>
        <p:spPr>
          <a:xfrm rot="5400000">
            <a:off x="4495750" y="3721075"/>
            <a:ext cx="304799" cy="855181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2" name="Right Brace 121"/>
          <p:cNvSpPr/>
          <p:nvPr/>
        </p:nvSpPr>
        <p:spPr>
          <a:xfrm rot="5400000">
            <a:off x="2590697" y="3784592"/>
            <a:ext cx="304800" cy="728149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2379023" y="4461933"/>
            <a:ext cx="872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Waiting for compaction</a:t>
            </a:r>
            <a:endParaRPr 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251090" y="4476089"/>
            <a:ext cx="872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Beyond </a:t>
            </a:r>
            <a:r>
              <a:rPr lang="en-US" sz="1000" dirty="0" err="1" smtClean="0"/>
              <a:t>ttl+gc_grace</a:t>
            </a:r>
            <a:endParaRPr lang="en-US" sz="1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220559" y="4481779"/>
            <a:ext cx="872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Beyond </a:t>
            </a:r>
            <a:r>
              <a:rPr lang="en-US" sz="1000" dirty="0" err="1" smtClean="0"/>
              <a:t>ttl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871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Size Tiered Compaction Strategy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930399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37001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sstable34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3572933" y="3285062"/>
            <a:ext cx="364068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4933" y="4444996"/>
            <a:ext cx="6527801" cy="59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sstable1234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370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58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sstable4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410200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1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to STCS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 Big Problem:</a:t>
            </a:r>
          </a:p>
          <a:p>
            <a:r>
              <a:rPr lang="en-US" dirty="0" smtClean="0"/>
              <a:t>If even a single column in a row is current, do not drop it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 </a:t>
            </a:r>
            <a:r>
              <a:rPr lang="en-US" b="1" dirty="0"/>
              <a:t>S</a:t>
            </a:r>
            <a:r>
              <a:rPr lang="en-US" b="1" dirty="0" smtClean="0"/>
              <a:t>aving </a:t>
            </a:r>
            <a:r>
              <a:rPr lang="en-US" b="1" dirty="0"/>
              <a:t>G</a:t>
            </a:r>
            <a:r>
              <a:rPr lang="en-US" b="1" dirty="0" smtClean="0"/>
              <a:t>race:</a:t>
            </a:r>
          </a:p>
          <a:p>
            <a:r>
              <a:rPr lang="en-US" dirty="0" smtClean="0"/>
              <a:t>If all the rows in an </a:t>
            </a:r>
            <a:r>
              <a:rPr lang="en-US" dirty="0" err="1" smtClean="0"/>
              <a:t>sstable</a:t>
            </a:r>
            <a:r>
              <a:rPr lang="en-US" dirty="0" smtClean="0"/>
              <a:t> are </a:t>
            </a:r>
            <a:r>
              <a:rPr lang="en-US" dirty="0" err="1" smtClean="0"/>
              <a:t>tombstoned</a:t>
            </a:r>
            <a:r>
              <a:rPr lang="en-US" dirty="0" smtClean="0"/>
              <a:t> and past </a:t>
            </a:r>
            <a:r>
              <a:rPr lang="en-US" dirty="0" err="1" smtClean="0"/>
              <a:t>gc_grace</a:t>
            </a:r>
            <a:r>
              <a:rPr lang="en-US" dirty="0" smtClean="0"/>
              <a:t>, then it is OK to drop the whole </a:t>
            </a:r>
            <a:r>
              <a:rPr lang="en-US" dirty="0" err="1" smtClean="0"/>
              <a:t>sstable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6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Size Tiered Compaction Strategy – Best Case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930399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37001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370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58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sstable4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410200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199" y="2463796"/>
            <a:ext cx="1591734" cy="65193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40465" y="2463791"/>
            <a:ext cx="1532467" cy="65193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3" grpId="0" animBg="1"/>
      <p:bldP spid="13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Size Tiered Compaction Strategy – Worst Case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930399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37001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sstable34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3572933" y="3285062"/>
            <a:ext cx="364068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4933" y="4444996"/>
            <a:ext cx="6527801" cy="59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sstable1234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370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58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sstable4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410200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199" y="2463796"/>
            <a:ext cx="1591734" cy="65193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4932" y="4444996"/>
            <a:ext cx="2963335" cy="596901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40465" y="2463791"/>
            <a:ext cx="1447802" cy="651933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6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3" grpId="0" animBg="1"/>
      <p:bldP spid="13" grpId="1" animBg="1"/>
      <p:bldP spid="18" grpId="0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Combating the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Throw space at the problem</a:t>
            </a:r>
          </a:p>
          <a:p>
            <a:r>
              <a:rPr lang="en-US" dirty="0" smtClean="0"/>
              <a:t>Lower GC_GRACE</a:t>
            </a:r>
          </a:p>
          <a:p>
            <a:r>
              <a:rPr lang="en-US" dirty="0" smtClean="0"/>
              <a:t>Run user-defined compactions</a:t>
            </a:r>
          </a:p>
          <a:p>
            <a:r>
              <a:rPr lang="en-US" dirty="0" smtClean="0"/>
              <a:t>Switch to DTCS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3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183" y="574874"/>
            <a:ext cx="8229600" cy="596646"/>
          </a:xfrm>
        </p:spPr>
        <p:txBody>
          <a:bodyPr/>
          <a:lstStyle/>
          <a:p>
            <a:pPr algn="ctr"/>
            <a:r>
              <a:rPr lang="en-US" dirty="0" smtClean="0"/>
              <a:t>Introducing Managed Cassandra Powered By </a:t>
            </a:r>
            <a:r>
              <a:rPr lang="en-US" dirty="0" err="1" smtClean="0"/>
              <a:t>DataStax</a:t>
            </a:r>
            <a:endParaRPr lang="en-US" dirty="0"/>
          </a:p>
        </p:txBody>
      </p:sp>
      <p:sp>
        <p:nvSpPr>
          <p:cNvPr id="20" name="Shape 179"/>
          <p:cNvSpPr/>
          <p:nvPr/>
        </p:nvSpPr>
        <p:spPr>
          <a:xfrm>
            <a:off x="341289" y="1804166"/>
            <a:ext cx="2418010" cy="915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Easy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Configuration, Management and Scaling made easy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Shape 179"/>
          <p:cNvSpPr/>
          <p:nvPr/>
        </p:nvSpPr>
        <p:spPr>
          <a:xfrm>
            <a:off x="3396803" y="1804166"/>
            <a:ext cx="2331076" cy="915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Optimized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Optimized solutions for your workload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2" name="Shape 179"/>
          <p:cNvSpPr/>
          <p:nvPr/>
        </p:nvSpPr>
        <p:spPr>
          <a:xfrm>
            <a:off x="6030532" y="1804165"/>
            <a:ext cx="3182463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Fully Managed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Our experts have you covered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31" name="Shape 179"/>
          <p:cNvSpPr/>
          <p:nvPr/>
        </p:nvSpPr>
        <p:spPr>
          <a:xfrm>
            <a:off x="1104363" y="3156448"/>
            <a:ext cx="7321640" cy="1115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</a:rPr>
              <a:t>Learn More about Solving the Complexities of Modern Applications at </a:t>
            </a:r>
            <a:r>
              <a:rPr lang="en-US" sz="1400" b="1" dirty="0" smtClean="0">
                <a:solidFill>
                  <a:schemeClr val="bg1"/>
                </a:solidFill>
              </a:rPr>
              <a:t>Scale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 smtClean="0">
                <a:solidFill>
                  <a:schemeClr val="bg1"/>
                </a:solidFill>
              </a:rPr>
              <a:t>Register </a:t>
            </a:r>
            <a:r>
              <a:rPr lang="en-US" sz="1400" b="1" dirty="0">
                <a:solidFill>
                  <a:schemeClr val="bg1"/>
                </a:solidFill>
              </a:rPr>
              <a:t>for our webinar on 10/27, 9am PST / 11am CST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</a:rPr>
              <a:t>@ </a:t>
            </a:r>
            <a:r>
              <a:rPr lang="en-US" sz="2100" b="1" dirty="0">
                <a:solidFill>
                  <a:srgbClr val="00B0F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bit.ly/1FPSF91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900" dirty="0">
                <a:solidFill>
                  <a:schemeClr val="bg1"/>
                </a:solidFill>
              </a:rPr>
              <a:t> 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139" y="1535806"/>
            <a:ext cx="8780171" cy="1352282"/>
          </a:xfrm>
          <a:prstGeom prst="round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</a:t>
            </a:r>
            <a:r>
              <a:rPr lang="en-US" dirty="0"/>
              <a:t>Challenges 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Enterprise Cassandra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091068" y="2357974"/>
            <a:ext cx="1480932" cy="306452"/>
          </a:xfrm>
          <a:prstGeom prst="rect">
            <a:avLst/>
          </a:prstGeom>
          <a:solidFill>
            <a:srgbClr val="C4002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Risk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91068" y="2664429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91069" y="2715979"/>
            <a:ext cx="2961864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Support</a:t>
            </a: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7421977" y="1362087"/>
            <a:ext cx="654197" cy="654492"/>
          </a:xfrm>
          <a:custGeom>
            <a:avLst/>
            <a:gdLst>
              <a:gd name="T0" fmla="*/ 468 w 935"/>
              <a:gd name="T1" fmla="*/ 0 h 934"/>
              <a:gd name="T2" fmla="*/ 935 w 935"/>
              <a:gd name="T3" fmla="*/ 467 h 934"/>
              <a:gd name="T4" fmla="*/ 468 w 935"/>
              <a:gd name="T5" fmla="*/ 934 h 934"/>
              <a:gd name="T6" fmla="*/ 0 w 935"/>
              <a:gd name="T7" fmla="*/ 467 h 934"/>
              <a:gd name="T8" fmla="*/ 468 w 935"/>
              <a:gd name="T9" fmla="*/ 0 h 934"/>
              <a:gd name="T10" fmla="*/ 468 w 935"/>
              <a:gd name="T11" fmla="*/ 44 h 934"/>
              <a:gd name="T12" fmla="*/ 45 w 935"/>
              <a:gd name="T13" fmla="*/ 467 h 934"/>
              <a:gd name="T14" fmla="*/ 468 w 935"/>
              <a:gd name="T15" fmla="*/ 890 h 934"/>
              <a:gd name="T16" fmla="*/ 890 w 935"/>
              <a:gd name="T17" fmla="*/ 467 h 934"/>
              <a:gd name="T18" fmla="*/ 468 w 935"/>
              <a:gd name="T19" fmla="*/ 44 h 934"/>
              <a:gd name="T20" fmla="*/ 824 w 935"/>
              <a:gd name="T21" fmla="*/ 467 h 934"/>
              <a:gd name="T22" fmla="*/ 468 w 935"/>
              <a:gd name="T23" fmla="*/ 823 h 934"/>
              <a:gd name="T24" fmla="*/ 112 w 935"/>
              <a:gd name="T25" fmla="*/ 467 h 934"/>
              <a:gd name="T26" fmla="*/ 468 w 935"/>
              <a:gd name="T27" fmla="*/ 111 h 934"/>
              <a:gd name="T28" fmla="*/ 824 w 935"/>
              <a:gd name="T29" fmla="*/ 467 h 934"/>
              <a:gd name="T30" fmla="*/ 779 w 935"/>
              <a:gd name="T31" fmla="*/ 467 h 934"/>
              <a:gd name="T32" fmla="*/ 468 w 935"/>
              <a:gd name="T33" fmla="*/ 155 h 934"/>
              <a:gd name="T34" fmla="*/ 156 w 935"/>
              <a:gd name="T35" fmla="*/ 467 h 934"/>
              <a:gd name="T36" fmla="*/ 468 w 935"/>
              <a:gd name="T37" fmla="*/ 778 h 934"/>
              <a:gd name="T38" fmla="*/ 779 w 935"/>
              <a:gd name="T39" fmla="*/ 467 h 934"/>
              <a:gd name="T40" fmla="*/ 512 w 935"/>
              <a:gd name="T41" fmla="*/ 467 h 934"/>
              <a:gd name="T42" fmla="*/ 468 w 935"/>
              <a:gd name="T43" fmla="*/ 422 h 934"/>
              <a:gd name="T44" fmla="*/ 423 w 935"/>
              <a:gd name="T45" fmla="*/ 467 h 934"/>
              <a:gd name="T46" fmla="*/ 468 w 935"/>
              <a:gd name="T47" fmla="*/ 511 h 934"/>
              <a:gd name="T48" fmla="*/ 512 w 935"/>
              <a:gd name="T49" fmla="*/ 467 h 934"/>
              <a:gd name="T50" fmla="*/ 712 w 935"/>
              <a:gd name="T51" fmla="*/ 489 h 934"/>
              <a:gd name="T52" fmla="*/ 554 w 935"/>
              <a:gd name="T53" fmla="*/ 489 h 934"/>
              <a:gd name="T54" fmla="*/ 468 w 935"/>
              <a:gd name="T55" fmla="*/ 556 h 934"/>
              <a:gd name="T56" fmla="*/ 379 w 935"/>
              <a:gd name="T57" fmla="*/ 467 h 934"/>
              <a:gd name="T58" fmla="*/ 468 w 935"/>
              <a:gd name="T59" fmla="*/ 378 h 934"/>
              <a:gd name="T60" fmla="*/ 554 w 935"/>
              <a:gd name="T61" fmla="*/ 445 h 934"/>
              <a:gd name="T62" fmla="*/ 712 w 935"/>
              <a:gd name="T63" fmla="*/ 445 h 934"/>
              <a:gd name="T64" fmla="*/ 735 w 935"/>
              <a:gd name="T65" fmla="*/ 467 h 934"/>
              <a:gd name="T66" fmla="*/ 712 w 935"/>
              <a:gd name="T67" fmla="*/ 489 h 934"/>
              <a:gd name="T68" fmla="*/ 242 w 935"/>
              <a:gd name="T69" fmla="*/ 562 h 934"/>
              <a:gd name="T70" fmla="*/ 223 w 935"/>
              <a:gd name="T71" fmla="*/ 467 h 934"/>
              <a:gd name="T72" fmla="*/ 468 w 935"/>
              <a:gd name="T73" fmla="*/ 222 h 934"/>
              <a:gd name="T74" fmla="*/ 703 w 935"/>
              <a:gd name="T75" fmla="*/ 400 h 934"/>
              <a:gd name="T76" fmla="*/ 565 w 935"/>
              <a:gd name="T77" fmla="*/ 400 h 934"/>
              <a:gd name="T78" fmla="*/ 412 w 935"/>
              <a:gd name="T79" fmla="*/ 300 h 934"/>
              <a:gd name="T80" fmla="*/ 245 w 935"/>
              <a:gd name="T81" fmla="*/ 467 h 934"/>
              <a:gd name="T82" fmla="*/ 263 w 935"/>
              <a:gd name="T83" fmla="*/ 553 h 934"/>
              <a:gd name="T84" fmla="*/ 242 w 935"/>
              <a:gd name="T85" fmla="*/ 562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35" h="934">
                <a:moveTo>
                  <a:pt x="468" y="0"/>
                </a:moveTo>
                <a:cubicBezTo>
                  <a:pt x="726" y="0"/>
                  <a:pt x="935" y="209"/>
                  <a:pt x="935" y="467"/>
                </a:cubicBezTo>
                <a:cubicBezTo>
                  <a:pt x="935" y="725"/>
                  <a:pt x="726" y="934"/>
                  <a:pt x="468" y="934"/>
                </a:cubicBezTo>
                <a:cubicBezTo>
                  <a:pt x="209" y="934"/>
                  <a:pt x="0" y="725"/>
                  <a:pt x="0" y="467"/>
                </a:cubicBezTo>
                <a:cubicBezTo>
                  <a:pt x="0" y="209"/>
                  <a:pt x="209" y="0"/>
                  <a:pt x="468" y="0"/>
                </a:cubicBezTo>
                <a:close/>
                <a:moveTo>
                  <a:pt x="468" y="44"/>
                </a:moveTo>
                <a:cubicBezTo>
                  <a:pt x="234" y="44"/>
                  <a:pt x="45" y="233"/>
                  <a:pt x="45" y="467"/>
                </a:cubicBezTo>
                <a:cubicBezTo>
                  <a:pt x="45" y="700"/>
                  <a:pt x="234" y="890"/>
                  <a:pt x="468" y="890"/>
                </a:cubicBezTo>
                <a:cubicBezTo>
                  <a:pt x="701" y="890"/>
                  <a:pt x="890" y="700"/>
                  <a:pt x="890" y="467"/>
                </a:cubicBezTo>
                <a:cubicBezTo>
                  <a:pt x="890" y="233"/>
                  <a:pt x="701" y="44"/>
                  <a:pt x="468" y="44"/>
                </a:cubicBezTo>
                <a:close/>
                <a:moveTo>
                  <a:pt x="824" y="467"/>
                </a:moveTo>
                <a:cubicBezTo>
                  <a:pt x="824" y="664"/>
                  <a:pt x="664" y="823"/>
                  <a:pt x="468" y="823"/>
                </a:cubicBezTo>
                <a:cubicBezTo>
                  <a:pt x="271" y="823"/>
                  <a:pt x="112" y="664"/>
                  <a:pt x="112" y="467"/>
                </a:cubicBezTo>
                <a:cubicBezTo>
                  <a:pt x="112" y="270"/>
                  <a:pt x="271" y="111"/>
                  <a:pt x="468" y="111"/>
                </a:cubicBezTo>
                <a:cubicBezTo>
                  <a:pt x="664" y="111"/>
                  <a:pt x="824" y="270"/>
                  <a:pt x="824" y="467"/>
                </a:cubicBezTo>
                <a:close/>
                <a:moveTo>
                  <a:pt x="779" y="467"/>
                </a:moveTo>
                <a:cubicBezTo>
                  <a:pt x="779" y="295"/>
                  <a:pt x="640" y="155"/>
                  <a:pt x="468" y="155"/>
                </a:cubicBezTo>
                <a:cubicBezTo>
                  <a:pt x="296" y="155"/>
                  <a:pt x="156" y="295"/>
                  <a:pt x="156" y="467"/>
                </a:cubicBezTo>
                <a:cubicBezTo>
                  <a:pt x="156" y="639"/>
                  <a:pt x="296" y="778"/>
                  <a:pt x="468" y="778"/>
                </a:cubicBezTo>
                <a:cubicBezTo>
                  <a:pt x="640" y="778"/>
                  <a:pt x="779" y="639"/>
                  <a:pt x="779" y="467"/>
                </a:cubicBezTo>
                <a:close/>
                <a:moveTo>
                  <a:pt x="512" y="467"/>
                </a:moveTo>
                <a:cubicBezTo>
                  <a:pt x="512" y="442"/>
                  <a:pt x="492" y="422"/>
                  <a:pt x="468" y="422"/>
                </a:cubicBezTo>
                <a:cubicBezTo>
                  <a:pt x="443" y="422"/>
                  <a:pt x="423" y="442"/>
                  <a:pt x="423" y="467"/>
                </a:cubicBezTo>
                <a:cubicBezTo>
                  <a:pt x="423" y="491"/>
                  <a:pt x="443" y="511"/>
                  <a:pt x="468" y="511"/>
                </a:cubicBezTo>
                <a:cubicBezTo>
                  <a:pt x="492" y="511"/>
                  <a:pt x="512" y="491"/>
                  <a:pt x="512" y="467"/>
                </a:cubicBezTo>
                <a:close/>
                <a:moveTo>
                  <a:pt x="712" y="489"/>
                </a:moveTo>
                <a:cubicBezTo>
                  <a:pt x="554" y="489"/>
                  <a:pt x="554" y="489"/>
                  <a:pt x="554" y="489"/>
                </a:cubicBezTo>
                <a:cubicBezTo>
                  <a:pt x="544" y="528"/>
                  <a:pt x="509" y="556"/>
                  <a:pt x="468" y="556"/>
                </a:cubicBezTo>
                <a:cubicBezTo>
                  <a:pt x="418" y="556"/>
                  <a:pt x="379" y="516"/>
                  <a:pt x="379" y="467"/>
                </a:cubicBezTo>
                <a:cubicBezTo>
                  <a:pt x="379" y="418"/>
                  <a:pt x="418" y="378"/>
                  <a:pt x="468" y="378"/>
                </a:cubicBezTo>
                <a:cubicBezTo>
                  <a:pt x="509" y="378"/>
                  <a:pt x="544" y="406"/>
                  <a:pt x="554" y="445"/>
                </a:cubicBezTo>
                <a:cubicBezTo>
                  <a:pt x="712" y="445"/>
                  <a:pt x="712" y="445"/>
                  <a:pt x="712" y="445"/>
                </a:cubicBezTo>
                <a:cubicBezTo>
                  <a:pt x="725" y="445"/>
                  <a:pt x="735" y="455"/>
                  <a:pt x="735" y="467"/>
                </a:cubicBezTo>
                <a:cubicBezTo>
                  <a:pt x="735" y="479"/>
                  <a:pt x="725" y="489"/>
                  <a:pt x="712" y="489"/>
                </a:cubicBezTo>
                <a:close/>
                <a:moveTo>
                  <a:pt x="242" y="562"/>
                </a:moveTo>
                <a:cubicBezTo>
                  <a:pt x="230" y="533"/>
                  <a:pt x="223" y="501"/>
                  <a:pt x="223" y="467"/>
                </a:cubicBezTo>
                <a:cubicBezTo>
                  <a:pt x="223" y="332"/>
                  <a:pt x="332" y="222"/>
                  <a:pt x="468" y="222"/>
                </a:cubicBezTo>
                <a:cubicBezTo>
                  <a:pt x="580" y="222"/>
                  <a:pt x="674" y="297"/>
                  <a:pt x="703" y="400"/>
                </a:cubicBezTo>
                <a:cubicBezTo>
                  <a:pt x="565" y="400"/>
                  <a:pt x="565" y="400"/>
                  <a:pt x="565" y="400"/>
                </a:cubicBezTo>
                <a:cubicBezTo>
                  <a:pt x="539" y="341"/>
                  <a:pt x="480" y="300"/>
                  <a:pt x="412" y="300"/>
                </a:cubicBezTo>
                <a:cubicBezTo>
                  <a:pt x="320" y="300"/>
                  <a:pt x="245" y="375"/>
                  <a:pt x="245" y="467"/>
                </a:cubicBezTo>
                <a:cubicBezTo>
                  <a:pt x="245" y="498"/>
                  <a:pt x="251" y="527"/>
                  <a:pt x="263" y="553"/>
                </a:cubicBezTo>
                <a:lnTo>
                  <a:pt x="242" y="5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84344" y="3195950"/>
            <a:ext cx="286858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Risky to build and secure Cassandra applications at scale to process transactions.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" y="2357976"/>
            <a:ext cx="1475964" cy="306452"/>
          </a:xfrm>
          <a:prstGeom prst="rect">
            <a:avLst/>
          </a:prstGeom>
          <a:solidFill>
            <a:srgbClr val="C4002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Complex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" y="2664431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" y="2715981"/>
            <a:ext cx="2961863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Architecture &amp; Design</a:t>
            </a: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749" y="3195951"/>
            <a:ext cx="275320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Difficult to acquire expertise necessary to architect and manage Cassandra solutions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6500" y="2357973"/>
            <a:ext cx="1746767" cy="306452"/>
          </a:xfrm>
          <a:prstGeom prst="rect">
            <a:avLst/>
          </a:prstGeom>
          <a:solidFill>
            <a:srgbClr val="C4002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Performance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6500" y="2664428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186501" y="2715978"/>
            <a:ext cx="2961864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Maximize Performance</a:t>
            </a:r>
            <a:endParaRPr lang="en-US" i="1" dirty="0" smtClean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29712" y="3195948"/>
            <a:ext cx="281428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Challenging to deploy a vertically integrated stack optimized for performance.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35" y="1252920"/>
            <a:ext cx="763659" cy="763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6288" y="1847130"/>
            <a:ext cx="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350"/>
              </a:spcAft>
            </a:pPr>
            <a:endParaRPr lang="en-US" dirty="0" err="1" smtClean="0">
              <a:latin typeface="Helvetica"/>
              <a:cs typeface="Helvetica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279894" y="1252920"/>
            <a:ext cx="625024" cy="692792"/>
            <a:chOff x="3203575" y="4281488"/>
            <a:chExt cx="550863" cy="673100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3203575" y="4281488"/>
              <a:ext cx="550863" cy="673100"/>
            </a:xfrm>
            <a:custGeom>
              <a:avLst/>
              <a:gdLst>
                <a:gd name="T0" fmla="*/ 72 w 144"/>
                <a:gd name="T1" fmla="*/ 176 h 176"/>
                <a:gd name="T2" fmla="*/ 144 w 144"/>
                <a:gd name="T3" fmla="*/ 90 h 176"/>
                <a:gd name="T4" fmla="*/ 144 w 144"/>
                <a:gd name="T5" fmla="*/ 8 h 176"/>
                <a:gd name="T6" fmla="*/ 72 w 144"/>
                <a:gd name="T7" fmla="*/ 0 h 176"/>
                <a:gd name="T8" fmla="*/ 0 w 144"/>
                <a:gd name="T9" fmla="*/ 8 h 176"/>
                <a:gd name="T10" fmla="*/ 0 w 144"/>
                <a:gd name="T11" fmla="*/ 90 h 176"/>
                <a:gd name="T12" fmla="*/ 72 w 144"/>
                <a:gd name="T13" fmla="*/ 176 h 176"/>
                <a:gd name="T14" fmla="*/ 8 w 144"/>
                <a:gd name="T15" fmla="*/ 15 h 176"/>
                <a:gd name="T16" fmla="*/ 72 w 144"/>
                <a:gd name="T17" fmla="*/ 8 h 176"/>
                <a:gd name="T18" fmla="*/ 136 w 144"/>
                <a:gd name="T19" fmla="*/ 15 h 176"/>
                <a:gd name="T20" fmla="*/ 136 w 144"/>
                <a:gd name="T21" fmla="*/ 90 h 176"/>
                <a:gd name="T22" fmla="*/ 72 w 144"/>
                <a:gd name="T23" fmla="*/ 168 h 176"/>
                <a:gd name="T24" fmla="*/ 8 w 144"/>
                <a:gd name="T25" fmla="*/ 90 h 176"/>
                <a:gd name="T26" fmla="*/ 8 w 144"/>
                <a:gd name="T27" fmla="*/ 1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76">
                  <a:moveTo>
                    <a:pt x="72" y="176"/>
                  </a:moveTo>
                  <a:cubicBezTo>
                    <a:pt x="108" y="167"/>
                    <a:pt x="144" y="137"/>
                    <a:pt x="144" y="9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8"/>
                    <a:pt x="105" y="0"/>
                    <a:pt x="72" y="0"/>
                  </a:cubicBezTo>
                  <a:cubicBezTo>
                    <a:pt x="39" y="0"/>
                    <a:pt x="0" y="8"/>
                    <a:pt x="0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37"/>
                    <a:pt x="36" y="167"/>
                    <a:pt x="72" y="176"/>
                  </a:cubicBezTo>
                  <a:close/>
                  <a:moveTo>
                    <a:pt x="8" y="15"/>
                  </a:moveTo>
                  <a:cubicBezTo>
                    <a:pt x="20" y="13"/>
                    <a:pt x="47" y="8"/>
                    <a:pt x="72" y="8"/>
                  </a:cubicBezTo>
                  <a:cubicBezTo>
                    <a:pt x="97" y="8"/>
                    <a:pt x="124" y="13"/>
                    <a:pt x="136" y="15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132"/>
                    <a:pt x="105" y="159"/>
                    <a:pt x="72" y="168"/>
                  </a:cubicBezTo>
                  <a:cubicBezTo>
                    <a:pt x="39" y="159"/>
                    <a:pt x="8" y="132"/>
                    <a:pt x="8" y="90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10"/>
            <p:cNvSpPr>
              <a:spLocks noEditPoints="1"/>
            </p:cNvSpPr>
            <p:nvPr/>
          </p:nvSpPr>
          <p:spPr bwMode="auto">
            <a:xfrm>
              <a:off x="3325813" y="4373563"/>
              <a:ext cx="306388" cy="396875"/>
            </a:xfrm>
            <a:custGeom>
              <a:avLst/>
              <a:gdLst>
                <a:gd name="T0" fmla="*/ 80 w 80"/>
                <a:gd name="T1" fmla="*/ 48 h 104"/>
                <a:gd name="T2" fmla="*/ 64 w 80"/>
                <a:gd name="T3" fmla="*/ 48 h 104"/>
                <a:gd name="T4" fmla="*/ 64 w 80"/>
                <a:gd name="T5" fmla="*/ 24 h 104"/>
                <a:gd name="T6" fmla="*/ 40 w 80"/>
                <a:gd name="T7" fmla="*/ 0 h 104"/>
                <a:gd name="T8" fmla="*/ 16 w 80"/>
                <a:gd name="T9" fmla="*/ 24 h 104"/>
                <a:gd name="T10" fmla="*/ 16 w 80"/>
                <a:gd name="T11" fmla="*/ 48 h 104"/>
                <a:gd name="T12" fmla="*/ 0 w 80"/>
                <a:gd name="T13" fmla="*/ 48 h 104"/>
                <a:gd name="T14" fmla="*/ 0 w 80"/>
                <a:gd name="T15" fmla="*/ 104 h 104"/>
                <a:gd name="T16" fmla="*/ 80 w 80"/>
                <a:gd name="T17" fmla="*/ 104 h 104"/>
                <a:gd name="T18" fmla="*/ 80 w 80"/>
                <a:gd name="T19" fmla="*/ 48 h 104"/>
                <a:gd name="T20" fmla="*/ 24 w 80"/>
                <a:gd name="T21" fmla="*/ 24 h 104"/>
                <a:gd name="T22" fmla="*/ 40 w 80"/>
                <a:gd name="T23" fmla="*/ 8 h 104"/>
                <a:gd name="T24" fmla="*/ 56 w 80"/>
                <a:gd name="T25" fmla="*/ 24 h 104"/>
                <a:gd name="T26" fmla="*/ 56 w 80"/>
                <a:gd name="T27" fmla="*/ 48 h 104"/>
                <a:gd name="T28" fmla="*/ 24 w 80"/>
                <a:gd name="T29" fmla="*/ 48 h 104"/>
                <a:gd name="T30" fmla="*/ 24 w 80"/>
                <a:gd name="T31" fmla="*/ 24 h 104"/>
                <a:gd name="T32" fmla="*/ 72 w 80"/>
                <a:gd name="T33" fmla="*/ 96 h 104"/>
                <a:gd name="T34" fmla="*/ 8 w 80"/>
                <a:gd name="T35" fmla="*/ 96 h 104"/>
                <a:gd name="T36" fmla="*/ 8 w 80"/>
                <a:gd name="T37" fmla="*/ 56 h 104"/>
                <a:gd name="T38" fmla="*/ 72 w 80"/>
                <a:gd name="T39" fmla="*/ 56 h 104"/>
                <a:gd name="T40" fmla="*/ 72 w 80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04">
                  <a:moveTo>
                    <a:pt x="80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1"/>
                    <a:pt x="53" y="0"/>
                    <a:pt x="40" y="0"/>
                  </a:cubicBezTo>
                  <a:cubicBezTo>
                    <a:pt x="27" y="0"/>
                    <a:pt x="16" y="11"/>
                    <a:pt x="16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80" y="104"/>
                    <a:pt x="80" y="104"/>
                    <a:pt x="80" y="104"/>
                  </a:cubicBezTo>
                  <a:lnTo>
                    <a:pt x="80" y="48"/>
                  </a:lnTo>
                  <a:close/>
                  <a:moveTo>
                    <a:pt x="24" y="24"/>
                  </a:moveTo>
                  <a:cubicBezTo>
                    <a:pt x="24" y="15"/>
                    <a:pt x="31" y="8"/>
                    <a:pt x="40" y="8"/>
                  </a:cubicBezTo>
                  <a:cubicBezTo>
                    <a:pt x="49" y="8"/>
                    <a:pt x="56" y="15"/>
                    <a:pt x="56" y="24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24" y="24"/>
                  </a:lnTo>
                  <a:close/>
                  <a:moveTo>
                    <a:pt x="7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2" y="56"/>
                    <a:pt x="72" y="56"/>
                    <a:pt x="72" y="56"/>
                  </a:cubicBezTo>
                  <a:lnTo>
                    <a:pt x="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4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Compaction Strategies Burn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360257"/>
              </p:ext>
            </p:extLst>
          </p:nvPr>
        </p:nvGraphicFramePr>
        <p:xfrm>
          <a:off x="258234" y="1180173"/>
          <a:ext cx="8013699" cy="358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5000" y="651933"/>
            <a:ext cx="415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disk usage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82550" y="266700"/>
          <a:ext cx="8978900" cy="461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8203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Seen disk usage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1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76072" y="2297430"/>
            <a:ext cx="8001000" cy="155888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Tilottama Gaat, Software Developer III, </a:t>
            </a:r>
          </a:p>
          <a:p>
            <a:r>
              <a:rPr lang="en-US" dirty="0" err="1" smtClean="0"/>
              <a:t>Gaurav</a:t>
            </a:r>
            <a:r>
              <a:rPr lang="en-US" dirty="0" smtClean="0"/>
              <a:t> Bajaj, Software Development Intern</a:t>
            </a:r>
          </a:p>
          <a:p>
            <a:r>
              <a:rPr lang="en-US" dirty="0" smtClean="0"/>
              <a:t>Alexander </a:t>
            </a:r>
            <a:r>
              <a:rPr lang="en-US" dirty="0" err="1" smtClean="0"/>
              <a:t>Scammon</a:t>
            </a:r>
            <a:r>
              <a:rPr lang="en-US" dirty="0" smtClean="0"/>
              <a:t>, Sr. Engineering Manager</a:t>
            </a:r>
          </a:p>
          <a:p>
            <a:endParaRPr lang="en-US" dirty="0"/>
          </a:p>
          <a:p>
            <a:r>
              <a:rPr lang="en-US" dirty="0" smtClean="0"/>
              <a:t>Rackspace, San Francisco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76072" y="796018"/>
            <a:ext cx="8001000" cy="1369606"/>
          </a:xfrm>
        </p:spPr>
        <p:txBody>
          <a:bodyPr/>
          <a:lstStyle/>
          <a:p>
            <a:r>
              <a:rPr lang="en-US" dirty="0" smtClean="0"/>
              <a:t>Cassandra @</a:t>
            </a:r>
            <a:br>
              <a:rPr lang="en-US" dirty="0" smtClean="0"/>
            </a:br>
            <a:r>
              <a:rPr lang="en-US" dirty="0" smtClean="0"/>
              <a:t>Rackspace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6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641223"/>
              </p:ext>
            </p:extLst>
          </p:nvPr>
        </p:nvGraphicFramePr>
        <p:xfrm>
          <a:off x="211666" y="1027908"/>
          <a:ext cx="8386233" cy="401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90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db28 state – Great!</a:t>
            </a:r>
            <a:endParaRPr lang="en-US" dirty="0"/>
          </a:p>
        </p:txBody>
      </p:sp>
      <p:pic>
        <p:nvPicPr>
          <p:cNvPr id="8" name="Content Placeholder 7" descr="db28-go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5" b="6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21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 2014 db28 state –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6" name="Content Placeholder 5" descr="db28-ba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b="8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67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45294"/>
              </p:ext>
            </p:extLst>
          </p:nvPr>
        </p:nvGraphicFramePr>
        <p:xfrm>
          <a:off x="452967" y="971550"/>
          <a:ext cx="823806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Rackspace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Metrics &amp; </a:t>
                      </a:r>
                      <a:r>
                        <a:rPr lang="en-US" sz="2400" baseline="0" dirty="0" err="1" smtClean="0">
                          <a:solidFill>
                            <a:srgbClr val="000000"/>
                          </a:solidFill>
                        </a:rPr>
                        <a:t>Blueflood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2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How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Cassandra powers </a:t>
                      </a:r>
                      <a:r>
                        <a:rPr lang="en-US" sz="2400" baseline="0" dirty="0" err="1" smtClean="0">
                          <a:solidFill>
                            <a:srgbClr val="000000"/>
                          </a:solidFill>
                        </a:rPr>
                        <a:t>Blueflood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3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Compaction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Strategies Burn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4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Managed Cassandra @ Rackspace</a:t>
                      </a: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866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Rackspace Metrics &amp;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lueflood.io</a:t>
            </a:r>
            <a:endParaRPr lang="en-US" dirty="0" smtClean="0"/>
          </a:p>
          <a:p>
            <a:pPr lvl="1"/>
            <a:r>
              <a:rPr lang="en-US" dirty="0" smtClean="0"/>
              <a:t>open source, multi-tenanted, distributed system for large scale time-series data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levator pitch: scalable backend for graphite, </a:t>
            </a:r>
            <a:r>
              <a:rPr lang="en-US" dirty="0" err="1" smtClean="0"/>
              <a:t>grafana</a:t>
            </a:r>
            <a:r>
              <a:rPr lang="en-US" dirty="0" smtClean="0"/>
              <a:t> and other dashboards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levator pitch #2: </a:t>
            </a:r>
            <a:r>
              <a:rPr lang="en-US" dirty="0" err="1" smtClean="0"/>
              <a:t>blueflood</a:t>
            </a:r>
            <a:r>
              <a:rPr lang="en-US" dirty="0" smtClean="0"/>
              <a:t> provides a simple API for metrics storage and retrieval</a:t>
            </a:r>
          </a:p>
          <a:p>
            <a:pPr lvl="1"/>
            <a:r>
              <a:rPr lang="en-US" dirty="0"/>
              <a:t>Ingest, Query </a:t>
            </a:r>
            <a:r>
              <a:rPr lang="en-US" dirty="0" smtClean="0"/>
              <a:t>and </a:t>
            </a:r>
            <a:r>
              <a:rPr lang="en-US" dirty="0"/>
              <a:t>Rollup </a:t>
            </a:r>
            <a:r>
              <a:rPr lang="en-US" dirty="0" smtClean="0"/>
              <a:t>metrics</a:t>
            </a:r>
            <a:endParaRPr lang="en-US" dirty="0"/>
          </a:p>
          <a:p>
            <a:pPr lvl="1"/>
            <a:r>
              <a:rPr lang="en-US" dirty="0"/>
              <a:t>Cassandra - backend store for </a:t>
            </a:r>
            <a:r>
              <a:rPr lang="en-US" dirty="0" err="1"/>
              <a:t>Blueflood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Rackspace Metrics </a:t>
            </a:r>
          </a:p>
          <a:p>
            <a:pPr lvl="1"/>
            <a:r>
              <a:rPr lang="en-US" dirty="0" err="1" smtClean="0"/>
              <a:t>Blueflood</a:t>
            </a:r>
            <a:r>
              <a:rPr lang="en-US" dirty="0" smtClean="0"/>
              <a:t> as a Service</a:t>
            </a:r>
            <a:endParaRPr lang="en-US" dirty="0"/>
          </a:p>
          <a:p>
            <a:pPr lvl="1"/>
            <a:r>
              <a:rPr lang="en-US" dirty="0" smtClean="0"/>
              <a:t>Used internally and externally</a:t>
            </a:r>
          </a:p>
          <a:p>
            <a:pPr lvl="1"/>
            <a:r>
              <a:rPr lang="en-US" dirty="0" smtClean="0"/>
              <a:t>Ingest ~7M metrics per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99" y="2811924"/>
            <a:ext cx="1854199" cy="19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How Cassandra powers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nodes in Cassandra ring</a:t>
            </a:r>
          </a:p>
          <a:p>
            <a:r>
              <a:rPr lang="en-US" dirty="0" smtClean="0"/>
              <a:t>Cassandra 2.0</a:t>
            </a:r>
          </a:p>
          <a:p>
            <a:r>
              <a:rPr lang="en-US" dirty="0" smtClean="0"/>
              <a:t>Replication factor = 3, Consistency level = 1</a:t>
            </a:r>
          </a:p>
          <a:p>
            <a:r>
              <a:rPr lang="en-US" dirty="0" smtClean="0"/>
              <a:t>Only in 1 DC (IAD), but multi-DC soon</a:t>
            </a:r>
            <a:endParaRPr lang="en-US" dirty="0"/>
          </a:p>
          <a:p>
            <a:r>
              <a:rPr lang="en-US" dirty="0" smtClean="0"/>
              <a:t>Total data: ~20TB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83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How Cassandra powers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897387"/>
            <a:ext cx="8229600" cy="3394472"/>
          </a:xfrm>
        </p:spPr>
        <p:txBody>
          <a:bodyPr/>
          <a:lstStyle/>
          <a:p>
            <a:r>
              <a:rPr lang="en-US" dirty="0" smtClean="0"/>
              <a:t>Wide Rows!</a:t>
            </a:r>
          </a:p>
          <a:p>
            <a:r>
              <a:rPr lang="en-US" dirty="0" smtClean="0"/>
              <a:t>Key – metric name</a:t>
            </a:r>
          </a:p>
          <a:p>
            <a:r>
              <a:rPr lang="en-US" dirty="0" smtClean="0"/>
              <a:t>Column --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1337733"/>
            <a:ext cx="7636932" cy="16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60600" y="1008858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88750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6467" y="1574800"/>
            <a:ext cx="159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1.cpu.load_avg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6067" y="15748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32667" y="157480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96066" y="1008858"/>
            <a:ext cx="592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2667" y="1008858"/>
            <a:ext cx="59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2665" y="1027111"/>
            <a:ext cx="95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ts10565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37399" y="1464733"/>
            <a:ext cx="5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66116" y="1025786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810001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810001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4072516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267213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4267213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4529728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665256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4665256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4927771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5054613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5054613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5317128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5503346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/>
          <p:cNvSpPr/>
          <p:nvPr/>
        </p:nvSpPr>
        <p:spPr>
          <a:xfrm>
            <a:off x="5503346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5765861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909747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5909747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6172262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6290685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/>
          <p:cNvSpPr/>
          <p:nvPr/>
        </p:nvSpPr>
        <p:spPr>
          <a:xfrm>
            <a:off x="6290685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6553200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6680150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/>
          <p:cNvSpPr/>
          <p:nvPr/>
        </p:nvSpPr>
        <p:spPr>
          <a:xfrm>
            <a:off x="6680150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942665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Disk Usage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pic>
        <p:nvPicPr>
          <p:cNvPr id="9" name="Content Placeholder 8" descr="overall-ba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706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overall state – 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Disk Usage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 2014 overall state – Bad!</a:t>
            </a:r>
            <a:endParaRPr lang="en-US" dirty="0"/>
          </a:p>
        </p:txBody>
      </p:sp>
      <p:pic>
        <p:nvPicPr>
          <p:cNvPr id="6" name="Content Placeholder 5" descr="overall-go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1" b="6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21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Disk Usage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40% Best Practice</a:t>
            </a:r>
          </a:p>
          <a:p>
            <a:r>
              <a:rPr lang="en-US" dirty="0" smtClean="0"/>
              <a:t>Our supposed usage: ~25%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Stax">
      <a:dk1>
        <a:srgbClr val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CA5F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8011</TotalTime>
  <Words>668</Words>
  <Application>Microsoft Macintosh PowerPoint</Application>
  <PresentationFormat>On-screen Show (16:9)</PresentationFormat>
  <Paragraphs>182</Paragraphs>
  <Slides>22</Slides>
  <Notes>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Cassandra @ Rackspace Metrics</vt:lpstr>
      <vt:lpstr>Cassandra @ Rackspace Metrics</vt:lpstr>
      <vt:lpstr>PowerPoint Presentation</vt:lpstr>
      <vt:lpstr>Rackspace Metrics &amp; Blueflood</vt:lpstr>
      <vt:lpstr>How Cassandra powers Blueflood</vt:lpstr>
      <vt:lpstr>How Cassandra powers Blueflood</vt:lpstr>
      <vt:lpstr>Disk Usage Graphs</vt:lpstr>
      <vt:lpstr>Disk Usage Graphs</vt:lpstr>
      <vt:lpstr>Cassandra Disk Usage </vt:lpstr>
      <vt:lpstr>Disk Usage factors</vt:lpstr>
      <vt:lpstr>Size Tiered Compaction Strategy</vt:lpstr>
      <vt:lpstr>Caveats to STCS</vt:lpstr>
      <vt:lpstr>Size Tiered Compaction Strategy – Best Case</vt:lpstr>
      <vt:lpstr>Size Tiered Compaction Strategy – Worst Case</vt:lpstr>
      <vt:lpstr>Combating the Problems</vt:lpstr>
      <vt:lpstr>Introducing Managed Cassandra Powered By DataStax</vt:lpstr>
      <vt:lpstr>Top Challenges – Enterprise Cassandra</vt:lpstr>
      <vt:lpstr>Compaction Strategies Burn</vt:lpstr>
      <vt:lpstr>PowerPoint Presentation</vt:lpstr>
      <vt:lpstr>PowerPoint Presentation</vt:lpstr>
      <vt:lpstr>Real Graphs</vt:lpstr>
      <vt:lpstr>Real Graphs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Alex Scammon</cp:lastModifiedBy>
  <cp:revision>201</cp:revision>
  <dcterms:created xsi:type="dcterms:W3CDTF">2010-04-12T23:12:02Z</dcterms:created>
  <dcterms:modified xsi:type="dcterms:W3CDTF">2016-01-04T23:11:30Z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